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66.png" ContentType="image/png"/>
  <Override PartName="/ppt/media/image65.png" ContentType="image/png"/>
  <Override PartName="/ppt/media/image64.jpeg" ContentType="image/jpeg"/>
  <Override PartName="/ppt/media/image61.png" ContentType="image/png"/>
  <Override PartName="/ppt/media/image60.jpeg" ContentType="image/jpeg"/>
  <Override PartName="/ppt/media/image57.png" ContentType="image/png"/>
  <Override PartName="/ppt/media/image55.jpeg" ContentType="image/jpeg"/>
  <Override PartName="/ppt/media/image50.png" ContentType="image/png"/>
  <Override PartName="/ppt/media/image49.png" ContentType="image/png"/>
  <Override PartName="/ppt/media/image69.jpeg" ContentType="image/jpeg"/>
  <Override PartName="/ppt/media/image47.png" ContentType="image/png"/>
  <Override PartName="/ppt/media/image19.png" ContentType="image/png"/>
  <Override PartName="/ppt/media/image16.png" ContentType="image/png"/>
  <Override PartName="/ppt/media/image11.png" ContentType="image/png"/>
  <Override PartName="/ppt/media/image56.jpeg" ContentType="image/jpeg"/>
  <Override PartName="/ppt/media/image13.jpeg" ContentType="image/jpeg"/>
  <Override PartName="/ppt/media/image39.png" ContentType="image/png"/>
  <Override PartName="/ppt/media/image12.png" ContentType="image/png"/>
  <Override PartName="/ppt/media/image54.png" ContentType="image/png"/>
  <Override PartName="/ppt/media/image41.jpeg" ContentType="image/jpeg"/>
  <Override PartName="/ppt/media/image4.png" ContentType="image/png"/>
  <Override PartName="/ppt/media/image28.jpeg" ContentType="image/jpeg"/>
  <Override PartName="/ppt/media/image6.jpeg" ContentType="image/jpeg"/>
  <Override PartName="/ppt/media/image17.jpeg" ContentType="image/jpeg"/>
  <Override PartName="/ppt/media/image3.png" ContentType="image/png"/>
  <Override PartName="/ppt/media/image20.jpeg" ContentType="image/jpeg"/>
  <Override PartName="/ppt/media/image21.png" ContentType="image/png"/>
  <Override PartName="/ppt/media/image44.jpeg" ContentType="image/jpeg"/>
  <Override PartName="/ppt/media/image1.png" ContentType="image/png"/>
  <Override PartName="/ppt/media/image8.jpeg" ContentType="image/jpeg"/>
  <Override PartName="/ppt/media/image5.jpeg" ContentType="image/jpeg"/>
  <Override PartName="/ppt/media/image62.jpeg" ContentType="image/jpeg"/>
  <Override PartName="/ppt/media/image52.png" ContentType="image/png"/>
  <Override PartName="/ppt/media/image2.png" ContentType="image/png"/>
  <Override PartName="/ppt/media/image37.png" ContentType="image/png"/>
  <Override PartName="/ppt/media/image68.png" ContentType="image/png"/>
  <Override PartName="/ppt/media/image7.jpeg" ContentType="image/jpeg"/>
  <Override PartName="/ppt/media/image23.jpeg" ContentType="image/jpeg"/>
  <Override PartName="/ppt/media/image59.png" ContentType="image/png"/>
  <Override PartName="/ppt/media/image9.png" ContentType="image/png"/>
  <Override PartName="/ppt/media/image18.png" ContentType="image/png"/>
  <Override PartName="/ppt/media/image34.jpeg" ContentType="image/jpeg"/>
  <Override PartName="/ppt/media/image14.png" ContentType="image/png"/>
  <Override PartName="/ppt/media/image53.jpeg" ContentType="image/jpeg"/>
  <Override PartName="/ppt/media/image10.jpeg" ContentType="image/jpeg"/>
  <Override PartName="/ppt/media/image24.png" ContentType="image/png"/>
  <Override PartName="/ppt/media/image25.jpeg" ContentType="image/jpeg"/>
  <Override PartName="/ppt/media/image35.png" ContentType="image/png"/>
  <Override PartName="/ppt/media/image26.png" ContentType="image/png"/>
  <Override PartName="/ppt/media/image67.jpeg" ContentType="image/jpeg"/>
  <Override PartName="/ppt/media/image27.png" ContentType="image/png"/>
  <Override PartName="/ppt/media/image29.png" ContentType="image/png"/>
  <Override PartName="/ppt/media/image51.jpeg" ContentType="image/jpeg"/>
  <Override PartName="/ppt/media/image38.jpeg" ContentType="image/jpeg"/>
  <Override PartName="/ppt/media/image30.png" ContentType="image/png"/>
  <Override PartName="/ppt/media/image63.png" ContentType="image/png"/>
  <Override PartName="/ppt/media/image31.jpeg" ContentType="image/jpeg"/>
  <Override PartName="/ppt/media/image32.jpeg" ContentType="image/jpeg"/>
  <Override PartName="/ppt/media/image58.jpeg" ContentType="image/jpeg"/>
  <Override PartName="/ppt/media/image15.jpeg" ContentType="image/jpeg"/>
  <Override PartName="/ppt/media/image33.png" ContentType="image/png"/>
  <Override PartName="/ppt/media/image36.jpeg" ContentType="image/jpeg"/>
  <Override PartName="/ppt/media/image40.png" ContentType="image/png"/>
  <Override PartName="/ppt/media/image48.jpeg" ContentType="image/jpeg"/>
  <Override PartName="/ppt/media/image42.png" ContentType="image/png"/>
  <Override PartName="/ppt/media/image43.png" ContentType="image/png"/>
  <Override PartName="/ppt/media/image45.png" ContentType="image/png"/>
  <Override PartName="/ppt/media/image22.png" ContentType="image/png"/>
  <Override PartName="/ppt/media/image46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x="12192000" cy="6858000"/>
  <p:notesSz cx="7104062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单击编辑备注格式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3BD8B4B-BE73-4C58-A38D-71A7FC8AA13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body"/>
          </p:nvPr>
        </p:nvSpPr>
        <p:spPr>
          <a:xfrm>
            <a:off x="711360" y="4925880"/>
            <a:ext cx="5681880" cy="4027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4024440" y="9721800"/>
            <a:ext cx="3076560" cy="51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887808B-229A-45BA-A224-2632A3DF7BC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 hidden="1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767880" y="3626280"/>
            <a:ext cx="402948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ROS</a:t>
            </a:r>
            <a:r>
              <a:rPr b="1" lang="en-US" sz="48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入门教程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679480" y="4562280"/>
            <a:ext cx="505800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----</a:t>
            </a:r>
            <a:r>
              <a:rPr b="1" lang="en-US" sz="44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3"/>
          <p:cNvSpPr/>
          <p:nvPr/>
        </p:nvSpPr>
        <p:spPr>
          <a:xfrm>
            <a:off x="1085400" y="5437440"/>
            <a:ext cx="312444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主讲教师：</a:t>
            </a:r>
            <a:r>
              <a:rPr b="0" lang="en-US" sz="3200" spc="-1" strike="noStrike">
                <a:solidFill>
                  <a:srgbClr val="354e65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XXX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275400" y="122040"/>
            <a:ext cx="19216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10525320" y="6277680"/>
            <a:ext cx="13960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2384280" y="450360"/>
            <a:ext cx="4615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rosservice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864000" y="2225160"/>
            <a:ext cx="10852560" cy="2238840"/>
          </a:xfrm>
          <a:prstGeom prst="rect">
            <a:avLst/>
          </a:prstGeom>
          <a:ln>
            <a:noFill/>
          </a:ln>
        </p:spPr>
      </p:pic>
      <p:sp>
        <p:nvSpPr>
          <p:cNvPr id="144" name="TextShape 4"/>
          <p:cNvSpPr txBox="1"/>
          <p:nvPr/>
        </p:nvSpPr>
        <p:spPr>
          <a:xfrm>
            <a:off x="1152000" y="936000"/>
            <a:ext cx="7920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我们查看一下带参数的服务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spawn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TextShape 5"/>
          <p:cNvSpPr txBox="1"/>
          <p:nvPr/>
        </p:nvSpPr>
        <p:spPr>
          <a:xfrm>
            <a:off x="1224000" y="1512000"/>
            <a:ext cx="640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$rosservice type spawn| rossrv show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275400" y="122040"/>
            <a:ext cx="19216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10525320" y="6277680"/>
            <a:ext cx="13960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2384280" y="450360"/>
            <a:ext cx="4615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rosservice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TextShape 4"/>
          <p:cNvSpPr txBox="1"/>
          <p:nvPr/>
        </p:nvSpPr>
        <p:spPr>
          <a:xfrm>
            <a:off x="1584000" y="1080000"/>
            <a:ext cx="7272000" cy="57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我又重新运行一个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turtlesim_node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节点，查看小乌龟的位置信息：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5"/>
          <p:cNvSpPr txBox="1"/>
          <p:nvPr/>
        </p:nvSpPr>
        <p:spPr>
          <a:xfrm>
            <a:off x="1728000" y="1656000"/>
            <a:ext cx="597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$rosrun turtlesim turtlesim_node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1728000" y="2331720"/>
            <a:ext cx="10295640" cy="99216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1992240" y="3517920"/>
            <a:ext cx="3335760" cy="274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275400" y="122040"/>
            <a:ext cx="19216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0525320" y="6277680"/>
            <a:ext cx="13960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2384280" y="450360"/>
            <a:ext cx="4615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rosservice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TextShape 4"/>
          <p:cNvSpPr txBox="1"/>
          <p:nvPr/>
        </p:nvSpPr>
        <p:spPr>
          <a:xfrm>
            <a:off x="1584000" y="1080000"/>
            <a:ext cx="6768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调用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spawn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函数，指定位置参数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结果如下图显示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TextShape 5"/>
          <p:cNvSpPr txBox="1"/>
          <p:nvPr/>
        </p:nvSpPr>
        <p:spPr>
          <a:xfrm>
            <a:off x="1728000" y="1656000"/>
            <a:ext cx="597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$rosservice call spawn 2 2 0.2 “”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1582920" y="2232000"/>
            <a:ext cx="10009080" cy="52956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3"/>
          <a:stretch/>
        </p:blipFill>
        <p:spPr>
          <a:xfrm>
            <a:off x="1656000" y="3168000"/>
            <a:ext cx="3096000" cy="326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526200" y="1829520"/>
            <a:ext cx="5331240" cy="3286440"/>
          </a:xfrm>
          <a:custGeom>
            <a:avLst/>
            <a:gdLst/>
            <a:ahLst/>
            <a:rect l="l" t="t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"/>
          <p:cNvSpPr/>
          <p:nvPr/>
        </p:nvSpPr>
        <p:spPr>
          <a:xfrm>
            <a:off x="287280" y="122040"/>
            <a:ext cx="201312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2466720" y="450360"/>
            <a:ext cx="196452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rosparam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4"/>
          <p:cNvSpPr/>
          <p:nvPr/>
        </p:nvSpPr>
        <p:spPr>
          <a:xfrm>
            <a:off x="10525320" y="6277680"/>
            <a:ext cx="13960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5"/>
          <p:cNvSpPr/>
          <p:nvPr/>
        </p:nvSpPr>
        <p:spPr>
          <a:xfrm>
            <a:off x="4695480" y="2278440"/>
            <a:ext cx="302832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6"/>
          <p:cNvSpPr/>
          <p:nvPr/>
        </p:nvSpPr>
        <p:spPr>
          <a:xfrm>
            <a:off x="4681800" y="2932560"/>
            <a:ext cx="2844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3.2.1 rosparam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275400" y="122040"/>
            <a:ext cx="19216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10525320" y="6277680"/>
            <a:ext cx="13960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2384280" y="450360"/>
            <a:ext cx="4615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rosparam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TextShape 4"/>
          <p:cNvSpPr txBox="1"/>
          <p:nvPr/>
        </p:nvSpPr>
        <p:spPr>
          <a:xfrm>
            <a:off x="2016000" y="1080000"/>
            <a:ext cx="7560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首先启动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master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TextShape 5"/>
          <p:cNvSpPr txBox="1"/>
          <p:nvPr/>
        </p:nvSpPr>
        <p:spPr>
          <a:xfrm>
            <a:off x="2304000" y="1728000"/>
            <a:ext cx="439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$roscore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2439720" y="2160000"/>
            <a:ext cx="7928280" cy="414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275400" y="122040"/>
            <a:ext cx="19216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0525320" y="6277680"/>
            <a:ext cx="13960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2384280" y="450360"/>
            <a:ext cx="4615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rosparam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TextShape 4"/>
          <p:cNvSpPr txBox="1"/>
          <p:nvPr/>
        </p:nvSpPr>
        <p:spPr>
          <a:xfrm>
            <a:off x="1224000" y="1008000"/>
            <a:ext cx="7776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运行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turtlesim_node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节点，启动一个小乌龟：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TextShape 5"/>
          <p:cNvSpPr txBox="1"/>
          <p:nvPr/>
        </p:nvSpPr>
        <p:spPr>
          <a:xfrm>
            <a:off x="1530360" y="1637640"/>
            <a:ext cx="4536000" cy="490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$rosrun turtlesim turtlesim_node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792000" y="2376000"/>
            <a:ext cx="11026440" cy="134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275400" y="122040"/>
            <a:ext cx="19216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0525320" y="6277680"/>
            <a:ext cx="13960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2384280" y="450360"/>
            <a:ext cx="4615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rosparam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TextShape 4"/>
          <p:cNvSpPr txBox="1"/>
          <p:nvPr/>
        </p:nvSpPr>
        <p:spPr>
          <a:xfrm>
            <a:off x="1872000" y="1008000"/>
            <a:ext cx="7128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利用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rosparam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命令查看当前服务的参数：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1576440" y="2469240"/>
            <a:ext cx="9229320" cy="2352240"/>
          </a:xfrm>
          <a:prstGeom prst="rect">
            <a:avLst/>
          </a:prstGeom>
          <a:ln>
            <a:noFill/>
          </a:ln>
        </p:spPr>
      </p:pic>
      <p:sp>
        <p:nvSpPr>
          <p:cNvPr id="183" name="TextShape 5"/>
          <p:cNvSpPr txBox="1"/>
          <p:nvPr/>
        </p:nvSpPr>
        <p:spPr>
          <a:xfrm>
            <a:off x="2160000" y="1584000"/>
            <a:ext cx="784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$rosparam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275400" y="122040"/>
            <a:ext cx="19216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10525320" y="6277680"/>
            <a:ext cx="13960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2384280" y="450360"/>
            <a:ext cx="4615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rosparam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4"/>
          <p:cNvSpPr txBox="1"/>
          <p:nvPr/>
        </p:nvSpPr>
        <p:spPr>
          <a:xfrm>
            <a:off x="1296000" y="1080000"/>
            <a:ext cx="7992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尝试用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rosparam set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命令改变背景色：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TextShape 5"/>
          <p:cNvSpPr txBox="1"/>
          <p:nvPr/>
        </p:nvSpPr>
        <p:spPr>
          <a:xfrm>
            <a:off x="1656000" y="1656000"/>
            <a:ext cx="604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$rosparam set background_r 150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1296000" y="2376000"/>
            <a:ext cx="10296000" cy="33300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3"/>
          <a:stretch/>
        </p:blipFill>
        <p:spPr>
          <a:xfrm>
            <a:off x="1512000" y="2880000"/>
            <a:ext cx="3279600" cy="346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275400" y="122040"/>
            <a:ext cx="19216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10525320" y="6277680"/>
            <a:ext cx="13960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2384280" y="450360"/>
            <a:ext cx="4615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rosparam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TextShape 4"/>
          <p:cNvSpPr txBox="1"/>
          <p:nvPr/>
        </p:nvSpPr>
        <p:spPr>
          <a:xfrm>
            <a:off x="1656000" y="1008000"/>
            <a:ext cx="6192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调用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clear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服务使上步改变背景颜色的参数生效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1800000" y="2160000"/>
            <a:ext cx="9105480" cy="59004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3"/>
          <a:stretch/>
        </p:blipFill>
        <p:spPr>
          <a:xfrm>
            <a:off x="1800000" y="2880000"/>
            <a:ext cx="3322080" cy="3508200"/>
          </a:xfrm>
          <a:prstGeom prst="rect">
            <a:avLst/>
          </a:prstGeom>
          <a:ln>
            <a:noFill/>
          </a:ln>
        </p:spPr>
      </p:pic>
      <p:sp>
        <p:nvSpPr>
          <p:cNvPr id="197" name="TextShape 5"/>
          <p:cNvSpPr txBox="1"/>
          <p:nvPr/>
        </p:nvSpPr>
        <p:spPr>
          <a:xfrm>
            <a:off x="1872000" y="1564920"/>
            <a:ext cx="583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$rosservice call clear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275400" y="122040"/>
            <a:ext cx="19216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10525320" y="6277680"/>
            <a:ext cx="13960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2384280" y="450360"/>
            <a:ext cx="4615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rosparam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TextShape 4"/>
          <p:cNvSpPr txBox="1"/>
          <p:nvPr/>
        </p:nvSpPr>
        <p:spPr>
          <a:xfrm>
            <a:off x="1512000" y="936000"/>
            <a:ext cx="7488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我们查看参数服务中的其它数值，看一下背景色中的绿色部分数值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TextShape 5"/>
          <p:cNvSpPr txBox="1"/>
          <p:nvPr/>
        </p:nvSpPr>
        <p:spPr>
          <a:xfrm>
            <a:off x="1728000" y="1656000"/>
            <a:ext cx="698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$rosparam get background_g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2"/>
          <a:stretch/>
        </p:blipFill>
        <p:spPr>
          <a:xfrm>
            <a:off x="1440000" y="2448000"/>
            <a:ext cx="10508400" cy="66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26520" y="122040"/>
            <a:ext cx="20656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2486160" y="450360"/>
            <a:ext cx="99072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教学提纲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10525320" y="6277680"/>
            <a:ext cx="13960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1032480" y="1234800"/>
            <a:ext cx="383616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通信架构（下）——练习篇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5"/>
          <p:cNvSpPr/>
          <p:nvPr/>
        </p:nvSpPr>
        <p:spPr>
          <a:xfrm>
            <a:off x="1744920" y="1942200"/>
            <a:ext cx="3799080" cy="48384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6"/>
          <p:cNvSpPr/>
          <p:nvPr/>
        </p:nvSpPr>
        <p:spPr>
          <a:xfrm>
            <a:off x="1045800" y="1940040"/>
            <a:ext cx="74556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3.2.1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1747440" y="2505960"/>
            <a:ext cx="5811480" cy="51696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8"/>
          <p:cNvSpPr/>
          <p:nvPr/>
        </p:nvSpPr>
        <p:spPr>
          <a:xfrm>
            <a:off x="1045800" y="2526840"/>
            <a:ext cx="74556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3.2.2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9"/>
          <p:cNvSpPr/>
          <p:nvPr/>
        </p:nvSpPr>
        <p:spPr>
          <a:xfrm>
            <a:off x="1747440" y="3102120"/>
            <a:ext cx="4267440" cy="483120"/>
          </a:xfrm>
          <a:prstGeom prst="homePlate">
            <a:avLst>
              <a:gd name="adj" fmla="val 50000"/>
            </a:avLst>
          </a:prstGeom>
          <a:solidFill>
            <a:srgbClr val="c3dbe7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10"/>
          <p:cNvSpPr/>
          <p:nvPr/>
        </p:nvSpPr>
        <p:spPr>
          <a:xfrm>
            <a:off x="1045800" y="3094920"/>
            <a:ext cx="74556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3.2.3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1744920" y="1974240"/>
            <a:ext cx="30070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rosservice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12"/>
          <p:cNvSpPr/>
          <p:nvPr/>
        </p:nvSpPr>
        <p:spPr>
          <a:xfrm>
            <a:off x="1744920" y="2574360"/>
            <a:ext cx="5310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rosparam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13"/>
          <p:cNvSpPr/>
          <p:nvPr/>
        </p:nvSpPr>
        <p:spPr>
          <a:xfrm>
            <a:off x="1735920" y="3148560"/>
            <a:ext cx="35859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服务端与客户端间的通信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281520" y="122040"/>
            <a:ext cx="196740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2475360" y="450360"/>
            <a:ext cx="3043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rosparam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TextShape 3"/>
          <p:cNvSpPr txBox="1"/>
          <p:nvPr/>
        </p:nvSpPr>
        <p:spPr>
          <a:xfrm>
            <a:off x="1512000" y="936000"/>
            <a:ext cx="8712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我们也可以通过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rosparam get /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命令获取参数服务中所有参数的数值：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TextShape 4"/>
          <p:cNvSpPr txBox="1"/>
          <p:nvPr/>
        </p:nvSpPr>
        <p:spPr>
          <a:xfrm>
            <a:off x="1800000" y="1512000"/>
            <a:ext cx="734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$rosparam get 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1728000" y="2088000"/>
            <a:ext cx="8962920" cy="331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281520" y="122040"/>
            <a:ext cx="196740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2475360" y="450360"/>
            <a:ext cx="3043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rosparam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TextShape 3"/>
          <p:cNvSpPr txBox="1"/>
          <p:nvPr/>
        </p:nvSpPr>
        <p:spPr>
          <a:xfrm>
            <a:off x="1368000" y="1080000"/>
            <a:ext cx="9432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使用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rosparam dump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将所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有参数保存到一个名为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params.yaml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的文件中：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TextShape 4"/>
          <p:cNvSpPr txBox="1"/>
          <p:nvPr/>
        </p:nvSpPr>
        <p:spPr>
          <a:xfrm>
            <a:off x="1728000" y="1656000"/>
            <a:ext cx="75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$rosparam dump params.yaml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1316160" y="2391480"/>
            <a:ext cx="10419840" cy="70452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3"/>
          <a:stretch/>
        </p:blipFill>
        <p:spPr>
          <a:xfrm>
            <a:off x="1944000" y="3528000"/>
            <a:ext cx="3098880" cy="158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281520" y="122040"/>
            <a:ext cx="196740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2475360" y="450360"/>
            <a:ext cx="3043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rosparam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>
            <a:off x="1512000" y="936000"/>
            <a:ext cx="6449760" cy="547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281520" y="122040"/>
            <a:ext cx="196740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2475360" y="450360"/>
            <a:ext cx="3043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rosparam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TextShape 3"/>
          <p:cNvSpPr txBox="1"/>
          <p:nvPr/>
        </p:nvSpPr>
        <p:spPr>
          <a:xfrm>
            <a:off x="1872000" y="936000"/>
            <a:ext cx="619200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使用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rosparam load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将这些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yaml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文件加载到新的命名空间，如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TextShape 4"/>
          <p:cNvSpPr txBox="1"/>
          <p:nvPr/>
        </p:nvSpPr>
        <p:spPr>
          <a:xfrm>
            <a:off x="2376000" y="1800000"/>
            <a:ext cx="5976000" cy="73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$rosparam load params.yaml copy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$rosparam get copy/background_b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915840" y="2978640"/>
            <a:ext cx="10477080" cy="85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281520" y="122040"/>
            <a:ext cx="196740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0525320" y="6277680"/>
            <a:ext cx="13960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2384280" y="450360"/>
            <a:ext cx="4615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服务端与客户端间的通信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3526560" y="1829880"/>
            <a:ext cx="5331240" cy="3286440"/>
          </a:xfrm>
          <a:custGeom>
            <a:avLst/>
            <a:gdLst/>
            <a:ahLst/>
            <a:rect l="l" t="t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5"/>
          <p:cNvSpPr/>
          <p:nvPr/>
        </p:nvSpPr>
        <p:spPr>
          <a:xfrm>
            <a:off x="4695480" y="2278440"/>
            <a:ext cx="302832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6"/>
          <p:cNvSpPr/>
          <p:nvPr/>
        </p:nvSpPr>
        <p:spPr>
          <a:xfrm>
            <a:off x="4681800" y="2932560"/>
            <a:ext cx="28443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3.2.3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服务端与客户端间的通信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227160" y="111600"/>
            <a:ext cx="196740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2475360" y="450360"/>
            <a:ext cx="3043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服务端与客户端间的通信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TextShape 3"/>
          <p:cNvSpPr txBox="1"/>
          <p:nvPr/>
        </p:nvSpPr>
        <p:spPr>
          <a:xfrm>
            <a:off x="1728000" y="936000"/>
            <a:ext cx="784800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我们以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ROS-Academy-for-Beginners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下的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service_demo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包为例，体会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service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的通信机制：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TextShape 4"/>
          <p:cNvSpPr txBox="1"/>
          <p:nvPr/>
        </p:nvSpPr>
        <p:spPr>
          <a:xfrm>
            <a:off x="1872000" y="2016000"/>
            <a:ext cx="748800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从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github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上下载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的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ROS-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Academy-for-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Beginners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文件夹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目录如图所示，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我们要运行的是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service_demo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包：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1965240" y="3024000"/>
            <a:ext cx="5522760" cy="303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227160" y="111600"/>
            <a:ext cx="196740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架构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（下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2475360" y="450360"/>
            <a:ext cx="3043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服务端与客户端间的通信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1728000" y="1152000"/>
            <a:ext cx="7704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运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行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TextShape 4"/>
          <p:cNvSpPr txBox="1"/>
          <p:nvPr/>
        </p:nvSpPr>
        <p:spPr>
          <a:xfrm>
            <a:off x="1944000" y="1872000"/>
            <a:ext cx="432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$roscore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3372120" y="1656000"/>
            <a:ext cx="7931880" cy="475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227160" y="111600"/>
            <a:ext cx="196740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2475360" y="450360"/>
            <a:ext cx="3043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服务端与客户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端间的通信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TextShape 3"/>
          <p:cNvSpPr txBox="1"/>
          <p:nvPr/>
        </p:nvSpPr>
        <p:spPr>
          <a:xfrm>
            <a:off x="2304000" y="936000"/>
            <a:ext cx="691200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打开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service_demo/CMakeLists.txt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，查看我们要运行节点的名称：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2469960" y="2016000"/>
            <a:ext cx="7610040" cy="1275840"/>
          </a:xfrm>
          <a:prstGeom prst="rect">
            <a:avLst/>
          </a:prstGeom>
          <a:ln>
            <a:noFill/>
          </a:ln>
        </p:spPr>
      </p:pic>
      <p:sp>
        <p:nvSpPr>
          <p:cNvPr id="243" name="CustomShape 4"/>
          <p:cNvSpPr/>
          <p:nvPr/>
        </p:nvSpPr>
        <p:spPr>
          <a:xfrm>
            <a:off x="2448000" y="4032000"/>
            <a:ext cx="5616000" cy="720000"/>
          </a:xfrm>
          <a:prstGeom prst="flowChartProcess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由此可知我们要运行的节点分别为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和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227160" y="111600"/>
            <a:ext cx="196740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2475360" y="450360"/>
            <a:ext cx="3043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服务端与客户端间的通信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TextShape 3"/>
          <p:cNvSpPr txBox="1"/>
          <p:nvPr/>
        </p:nvSpPr>
        <p:spPr>
          <a:xfrm>
            <a:off x="1584000" y="1080000"/>
            <a:ext cx="7560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使用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rosrun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命令运行服务端节点：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TextShape 4"/>
          <p:cNvSpPr txBox="1"/>
          <p:nvPr/>
        </p:nvSpPr>
        <p:spPr>
          <a:xfrm>
            <a:off x="1944000" y="1741680"/>
            <a:ext cx="763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$rosrun service_demo 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1440720" y="2448000"/>
            <a:ext cx="9791280" cy="92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281520" y="122040"/>
            <a:ext cx="196740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999720" y="788760"/>
            <a:ext cx="75805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宋体"/>
                <a:ea typeface="宋体"/>
              </a:rPr>
              <a:t>3.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宋体"/>
                <a:ea typeface="宋体"/>
              </a:rPr>
              <a:t>再打开一个终端，使用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宋体"/>
                <a:ea typeface="宋体"/>
              </a:rPr>
              <a:t>rosrun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宋体"/>
                <a:ea typeface="宋体"/>
              </a:rPr>
              <a:t>命令运行客户端节点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宋体"/>
                <a:ea typeface="宋体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2475360" y="450360"/>
            <a:ext cx="3043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服务端与客户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端间的通信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1080000" y="2952000"/>
            <a:ext cx="9936000" cy="51588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3"/>
          <a:stretch/>
        </p:blipFill>
        <p:spPr>
          <a:xfrm>
            <a:off x="1008000" y="3992760"/>
            <a:ext cx="9801000" cy="1047240"/>
          </a:xfrm>
          <a:prstGeom prst="rect">
            <a:avLst/>
          </a:prstGeom>
          <a:ln>
            <a:noFill/>
          </a:ln>
        </p:spPr>
      </p:pic>
      <p:sp>
        <p:nvSpPr>
          <p:cNvPr id="254" name="TextShape 4"/>
          <p:cNvSpPr txBox="1"/>
          <p:nvPr/>
        </p:nvSpPr>
        <p:spPr>
          <a:xfrm>
            <a:off x="1440000" y="1944000"/>
            <a:ext cx="626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$rosrun service_demo 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526200" y="1829520"/>
            <a:ext cx="5331240" cy="3286440"/>
          </a:xfrm>
          <a:custGeom>
            <a:avLst/>
            <a:gdLst/>
            <a:ahLst/>
            <a:rect l="l" t="t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"/>
          <p:cNvSpPr/>
          <p:nvPr/>
        </p:nvSpPr>
        <p:spPr>
          <a:xfrm>
            <a:off x="287280" y="122040"/>
            <a:ext cx="201312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2466720" y="450360"/>
            <a:ext cx="196452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rosservice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4"/>
          <p:cNvSpPr/>
          <p:nvPr/>
        </p:nvSpPr>
        <p:spPr>
          <a:xfrm>
            <a:off x="10525320" y="6277680"/>
            <a:ext cx="13960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>
            <a:off x="4695480" y="2278440"/>
            <a:ext cx="302832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6"/>
          <p:cNvSpPr/>
          <p:nvPr/>
        </p:nvSpPr>
        <p:spPr>
          <a:xfrm>
            <a:off x="4681800" y="2932560"/>
            <a:ext cx="2844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3.2.1 rosservice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281520" y="122040"/>
            <a:ext cx="196740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2644560" y="432000"/>
            <a:ext cx="2611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服务端与客户端间的通信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TextShape 3"/>
          <p:cNvSpPr txBox="1"/>
          <p:nvPr/>
        </p:nvSpPr>
        <p:spPr>
          <a:xfrm>
            <a:off x="2808000" y="2520000"/>
            <a:ext cx="72000" cy="360"/>
          </a:xfrm>
          <a:prstGeom prst="rect">
            <a:avLst/>
          </a:prstGeom>
          <a:noFill/>
          <a:ln>
            <a:noFill/>
          </a:ln>
        </p:spPr>
      </p:sp>
      <p:pic>
        <p:nvPicPr>
          <p:cNvPr id="258" name="" descr=""/>
          <p:cNvPicPr/>
          <p:nvPr/>
        </p:nvPicPr>
        <p:blipFill>
          <a:blip r:embed="rId2"/>
          <a:stretch/>
        </p:blipFill>
        <p:spPr>
          <a:xfrm>
            <a:off x="1728000" y="2520000"/>
            <a:ext cx="7962480" cy="923400"/>
          </a:xfrm>
          <a:prstGeom prst="rect">
            <a:avLst/>
          </a:prstGeom>
          <a:ln>
            <a:noFill/>
          </a:ln>
        </p:spPr>
      </p:pic>
      <p:sp>
        <p:nvSpPr>
          <p:cNvPr id="259" name="TextShape 4"/>
          <p:cNvSpPr txBox="1"/>
          <p:nvPr/>
        </p:nvSpPr>
        <p:spPr>
          <a:xfrm>
            <a:off x="2232000" y="1296000"/>
            <a:ext cx="5544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使用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rosnode list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指令进行查看：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4183920" y="2270880"/>
            <a:ext cx="3709440" cy="15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9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谢    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275400" y="122040"/>
            <a:ext cx="19216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10525320" y="6277680"/>
            <a:ext cx="13960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2384280" y="450360"/>
            <a:ext cx="4615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rosservice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TextShape 4"/>
          <p:cNvSpPr txBox="1"/>
          <p:nvPr/>
        </p:nvSpPr>
        <p:spPr>
          <a:xfrm>
            <a:off x="1728000" y="936000"/>
            <a:ext cx="8712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首先运行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master: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TextShape 5"/>
          <p:cNvSpPr txBox="1"/>
          <p:nvPr/>
        </p:nvSpPr>
        <p:spPr>
          <a:xfrm>
            <a:off x="1944000" y="1364760"/>
            <a:ext cx="568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$roscore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1967760" y="1800000"/>
            <a:ext cx="8112240" cy="453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75400" y="122040"/>
            <a:ext cx="19216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10525320" y="6277680"/>
            <a:ext cx="13960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2384280" y="450360"/>
            <a:ext cx="4615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rosservice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TextShape 4"/>
          <p:cNvSpPr txBox="1"/>
          <p:nvPr/>
        </p:nvSpPr>
        <p:spPr>
          <a:xfrm>
            <a:off x="1440000" y="936000"/>
            <a:ext cx="6336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使用下面命令，运行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turtlesim_node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节点：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TextShape 5"/>
          <p:cNvSpPr txBox="1"/>
          <p:nvPr/>
        </p:nvSpPr>
        <p:spPr>
          <a:xfrm>
            <a:off x="1440000" y="1512000"/>
            <a:ext cx="691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$rosrun turtlesim turtlesim_node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1584000" y="2088000"/>
            <a:ext cx="6262560" cy="158400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tretch/>
        </p:blipFill>
        <p:spPr>
          <a:xfrm>
            <a:off x="1656000" y="3785040"/>
            <a:ext cx="2592000" cy="274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275400" y="122040"/>
            <a:ext cx="19216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0525320" y="6277680"/>
            <a:ext cx="13960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2384280" y="450360"/>
            <a:ext cx="4615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rosservice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TextShape 4"/>
          <p:cNvSpPr txBox="1"/>
          <p:nvPr/>
        </p:nvSpPr>
        <p:spPr>
          <a:xfrm>
            <a:off x="1440000" y="936000"/>
            <a:ext cx="6336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使用下面命令，查看提供的服务：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TextShape 5"/>
          <p:cNvSpPr txBox="1"/>
          <p:nvPr/>
        </p:nvSpPr>
        <p:spPr>
          <a:xfrm>
            <a:off x="1440000" y="1512000"/>
            <a:ext cx="691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$rosservice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1716120" y="2039040"/>
            <a:ext cx="8876880" cy="350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75400" y="122040"/>
            <a:ext cx="19216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0525320" y="6277680"/>
            <a:ext cx="13960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2384280" y="450360"/>
            <a:ext cx="4615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rosservice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TextShape 4"/>
          <p:cNvSpPr txBox="1"/>
          <p:nvPr/>
        </p:nvSpPr>
        <p:spPr>
          <a:xfrm>
            <a:off x="1800000" y="1008000"/>
            <a:ext cx="5760000" cy="57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我们用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rosservice type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查看一下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clear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这个服务：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TextShape 5"/>
          <p:cNvSpPr txBox="1"/>
          <p:nvPr/>
        </p:nvSpPr>
        <p:spPr>
          <a:xfrm>
            <a:off x="2232000" y="1584000"/>
            <a:ext cx="583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$rosservice type /clear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1840320" y="2376000"/>
            <a:ext cx="8937000" cy="57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275400" y="122040"/>
            <a:ext cx="19216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0525320" y="6277680"/>
            <a:ext cx="13960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2384280" y="450360"/>
            <a:ext cx="4615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rosservice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TextShape 4"/>
          <p:cNvSpPr txBox="1"/>
          <p:nvPr/>
        </p:nvSpPr>
        <p:spPr>
          <a:xfrm>
            <a:off x="1800000" y="1008000"/>
            <a:ext cx="5760000" cy="57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运行一个小乌龟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并控制小乌龟运动：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TextShape 5"/>
          <p:cNvSpPr txBox="1"/>
          <p:nvPr/>
        </p:nvSpPr>
        <p:spPr>
          <a:xfrm>
            <a:off x="2232000" y="1584000"/>
            <a:ext cx="583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$rosrun turtlesim turtle_teleop_key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1944000" y="2232000"/>
            <a:ext cx="8755200" cy="121608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3"/>
          <a:stretch/>
        </p:blipFill>
        <p:spPr>
          <a:xfrm>
            <a:off x="1976400" y="3565080"/>
            <a:ext cx="2487600" cy="262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275400" y="122040"/>
            <a:ext cx="19216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      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通信架构（下）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10525320" y="6277680"/>
            <a:ext cx="13960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中国大学慕课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2384280" y="450360"/>
            <a:ext cx="4615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rosservice</a:t>
            </a:r>
            <a:r>
              <a:rPr b="0" lang="en-US" sz="1600" spc="-1" strike="noStrike">
                <a:solidFill>
                  <a:srgbClr val="446382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指令操作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TextShape 4"/>
          <p:cNvSpPr txBox="1"/>
          <p:nvPr/>
        </p:nvSpPr>
        <p:spPr>
          <a:xfrm>
            <a:off x="1440000" y="1080000"/>
            <a:ext cx="813600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我们用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rosservice call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来调用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clear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这个服务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出现如下结果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TextShape 5"/>
          <p:cNvSpPr txBox="1"/>
          <p:nvPr/>
        </p:nvSpPr>
        <p:spPr>
          <a:xfrm>
            <a:off x="1656000" y="1656000"/>
            <a:ext cx="691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$rosservice call /clear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1728000" y="2160000"/>
            <a:ext cx="9216000" cy="98208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3"/>
          <a:stretch/>
        </p:blipFill>
        <p:spPr>
          <a:xfrm>
            <a:off x="1728000" y="3312000"/>
            <a:ext cx="3096000" cy="326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2017-08-03T09:01:00Z</dcterms:created>
  <dc:creator>kingsoft</dc:creator>
  <dc:description/>
  <dc:language>zh-CN</dc:language>
  <cp:lastModifiedBy/>
  <dcterms:modified xsi:type="dcterms:W3CDTF">2018-07-26T16:36:37Z</dcterms:modified>
  <cp:revision>429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2052-11.1.0.7711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宽屏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24</vt:i4>
  </property>
</Properties>
</file>